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57" r:id="rId4"/>
    <p:sldId id="269" r:id="rId5"/>
    <p:sldId id="268" r:id="rId6"/>
    <p:sldId id="261" r:id="rId7"/>
    <p:sldId id="262" r:id="rId8"/>
    <p:sldId id="263" r:id="rId9"/>
    <p:sldId id="264" r:id="rId10"/>
    <p:sldId id="260" r:id="rId11"/>
    <p:sldId id="265" r:id="rId12"/>
    <p:sldId id="266" r:id="rId13"/>
    <p:sldId id="267" r:id="rId14"/>
    <p:sldId id="272" r:id="rId15"/>
    <p:sldId id="270" r:id="rId16"/>
    <p:sldId id="271" r:id="rId17"/>
    <p:sldId id="281" r:id="rId18"/>
    <p:sldId id="273" r:id="rId19"/>
    <p:sldId id="275" r:id="rId20"/>
    <p:sldId id="276" r:id="rId21"/>
    <p:sldId id="282" r:id="rId22"/>
    <p:sldId id="283" r:id="rId23"/>
    <p:sldId id="287" r:id="rId24"/>
    <p:sldId id="285" r:id="rId25"/>
    <p:sldId id="280" r:id="rId26"/>
    <p:sldId id="289" r:id="rId27"/>
    <p:sldId id="284" r:id="rId28"/>
    <p:sldId id="290" r:id="rId29"/>
    <p:sldId id="286" r:id="rId30"/>
    <p:sldId id="27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9" d="100"/>
          <a:sy n="109" d="100"/>
        </p:scale>
        <p:origin x="108"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3.jpg>
</file>

<file path=ppt/media/image4.jp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E2939F3-8545-4E39-8A26-1E72FE60471C}" type="datetimeFigureOut">
              <a:rPr lang="en-GB" smtClean="0"/>
              <a:t>28/01/2016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4018845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E2939F3-8545-4E39-8A26-1E72FE60471C}" type="datetimeFigureOut">
              <a:rPr lang="en-GB" smtClean="0"/>
              <a:t>28/01/2016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2659362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E2939F3-8545-4E39-8A26-1E72FE60471C}" type="datetimeFigureOut">
              <a:rPr lang="en-GB" smtClean="0"/>
              <a:t>28/01/2016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2828560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E2939F3-8545-4E39-8A26-1E72FE60471C}" type="datetimeFigureOut">
              <a:rPr lang="en-GB" smtClean="0"/>
              <a:t>28/01/2016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83851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2939F3-8545-4E39-8A26-1E72FE60471C}" type="datetimeFigureOut">
              <a:rPr lang="en-GB" smtClean="0"/>
              <a:t>28/01/2016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4077353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E2939F3-8545-4E39-8A26-1E72FE60471C}" type="datetimeFigureOut">
              <a:rPr lang="en-GB" smtClean="0"/>
              <a:t>28/01/2016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3312005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E2939F3-8545-4E39-8A26-1E72FE60471C}" type="datetimeFigureOut">
              <a:rPr lang="en-GB" smtClean="0"/>
              <a:t>28/01/2016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58828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0E2939F3-8545-4E39-8A26-1E72FE60471C}" type="datetimeFigureOut">
              <a:rPr lang="en-GB" smtClean="0"/>
              <a:t>28/01/2016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130491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2939F3-8545-4E39-8A26-1E72FE60471C}" type="datetimeFigureOut">
              <a:rPr lang="en-GB" smtClean="0"/>
              <a:t>28/01/2016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737772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E2939F3-8545-4E39-8A26-1E72FE60471C}" type="datetimeFigureOut">
              <a:rPr lang="en-GB" smtClean="0"/>
              <a:t>28/01/2016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2960468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E2939F3-8545-4E39-8A26-1E72FE60471C}" type="datetimeFigureOut">
              <a:rPr lang="en-GB" smtClean="0"/>
              <a:t>28/01/2016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C6F7B24-78C6-4C24-ADCD-58FDD81CCD92}" type="slidenum">
              <a:rPr lang="en-GB" smtClean="0"/>
              <a:t>‹#›</a:t>
            </a:fld>
            <a:endParaRPr lang="en-GB"/>
          </a:p>
        </p:txBody>
      </p:sp>
    </p:spTree>
    <p:extLst>
      <p:ext uri="{BB962C8B-B14F-4D97-AF65-F5344CB8AC3E}">
        <p14:creationId xmlns:p14="http://schemas.microsoft.com/office/powerpoint/2010/main" val="136359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2939F3-8545-4E39-8A26-1E72FE60471C}" type="datetimeFigureOut">
              <a:rPr lang="en-GB" smtClean="0"/>
              <a:t>28/01/2016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6F7B24-78C6-4C24-ADCD-58FDD81CCD92}" type="slidenum">
              <a:rPr lang="en-GB" smtClean="0"/>
              <a:t>‹#›</a:t>
            </a:fld>
            <a:endParaRPr lang="en-GB"/>
          </a:p>
        </p:txBody>
      </p:sp>
    </p:spTree>
    <p:extLst>
      <p:ext uri="{BB962C8B-B14F-4D97-AF65-F5344CB8AC3E}">
        <p14:creationId xmlns:p14="http://schemas.microsoft.com/office/powerpoint/2010/main" val="3648579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heavenstrikerivalsforum.com/threads/new-features.147/"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heavenstrikerivalsforum.com/threads/new-features.147/"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GB"/>
          </a:p>
        </p:txBody>
      </p:sp>
      <p:sp>
        <p:nvSpPr>
          <p:cNvPr id="3" name="Subtitle 2"/>
          <p:cNvSpPr>
            <a:spLocks noGrp="1"/>
          </p:cNvSpPr>
          <p:nvPr>
            <p:ph type="subTitle" idx="1"/>
          </p:nvPr>
        </p:nvSpPr>
        <p:spPr/>
        <p:txBody>
          <a:bodyPr/>
          <a:lstStyle/>
          <a:p>
            <a:endParaRPr lang="en-GB"/>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
        <p:nvSpPr>
          <p:cNvPr id="5" name="TextBox 4"/>
          <p:cNvSpPr txBox="1"/>
          <p:nvPr/>
        </p:nvSpPr>
        <p:spPr>
          <a:xfrm>
            <a:off x="4497571" y="3602038"/>
            <a:ext cx="3476847" cy="954107"/>
          </a:xfrm>
          <a:prstGeom prst="rect">
            <a:avLst/>
          </a:prstGeom>
          <a:noFill/>
        </p:spPr>
        <p:txBody>
          <a:bodyPr wrap="square" rtlCol="0">
            <a:spAutoFit/>
          </a:bodyPr>
          <a:lstStyle/>
          <a:p>
            <a:pPr algn="ctr"/>
            <a:r>
              <a:rPr lang="en-GB" sz="2800" b="1" dirty="0" smtClean="0">
                <a:effectLst>
                  <a:glow rad="241300">
                    <a:schemeClr val="bg1">
                      <a:lumMod val="95000"/>
                    </a:schemeClr>
                  </a:glow>
                </a:effectLst>
                <a:latin typeface="Arial Rounded MT Bold" panose="020F0704030504030204" pitchFamily="34" charset="0"/>
              </a:rPr>
              <a:t>Daily Bonus Feature Design</a:t>
            </a:r>
            <a:endParaRPr lang="en-GB" sz="2800" b="1" dirty="0">
              <a:effectLst>
                <a:glow rad="241300">
                  <a:schemeClr val="bg1">
                    <a:lumMod val="95000"/>
                  </a:schemeClr>
                </a:glow>
              </a:effectLst>
              <a:latin typeface="Arial Rounded MT Bold" panose="020F0704030504030204" pitchFamily="34" charset="0"/>
            </a:endParaRPr>
          </a:p>
        </p:txBody>
      </p:sp>
    </p:spTree>
    <p:extLst>
      <p:ext uri="{BB962C8B-B14F-4D97-AF65-F5344CB8AC3E}">
        <p14:creationId xmlns:p14="http://schemas.microsoft.com/office/powerpoint/2010/main" val="2011194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79826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p:cNvSpPr/>
          <p:nvPr/>
        </p:nvSpPr>
        <p:spPr>
          <a:xfrm>
            <a:off x="1578988" y="1691719"/>
            <a:ext cx="6556831" cy="3507812"/>
          </a:xfrm>
          <a:prstGeom prst="rect">
            <a:avLst/>
          </a:prstGeom>
          <a:solidFill>
            <a:schemeClr val="bg1">
              <a:lumMod val="85000"/>
              <a:alpha val="65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1981297" y="2429963"/>
            <a:ext cx="5752213" cy="2031325"/>
          </a:xfrm>
          <a:prstGeom prst="rect">
            <a:avLst/>
          </a:prstGeom>
          <a:noFill/>
        </p:spPr>
        <p:txBody>
          <a:bodyPr wrap="square" rtlCol="0">
            <a:spAutoFit/>
          </a:bodyPr>
          <a:lstStyle/>
          <a:p>
            <a:r>
              <a:rPr lang="en-GB" dirty="0" smtClean="0">
                <a:latin typeface="Arial Rounded MT Bold" panose="020F0704030504030204" pitchFamily="34" charset="0"/>
              </a:rPr>
              <a:t>Players will see a prompt for the new feature in the upper right corner in the same manner that other prompts are displayed to the player.</a:t>
            </a:r>
          </a:p>
          <a:p>
            <a:endParaRPr lang="en-GB" dirty="0">
              <a:latin typeface="Arial Rounded MT Bold" panose="020F0704030504030204" pitchFamily="34" charset="0"/>
            </a:endParaRPr>
          </a:p>
          <a:p>
            <a:r>
              <a:rPr lang="en-GB" dirty="0" smtClean="0">
                <a:latin typeface="Arial Rounded MT Bold" panose="020F0704030504030204" pitchFamily="34" charset="0"/>
              </a:rPr>
              <a:t>Clicking on the prompt will take the player to </a:t>
            </a:r>
            <a:r>
              <a:rPr lang="en-GB" dirty="0" smtClean="0">
                <a:latin typeface="Arial Rounded MT Bold" panose="020F0704030504030204" pitchFamily="34" charset="0"/>
              </a:rPr>
              <a:t>the local screen where the feature is located </a:t>
            </a:r>
            <a:r>
              <a:rPr lang="en-GB" dirty="0" smtClean="0">
                <a:latin typeface="Arial Rounded MT Bold" panose="020F0704030504030204" pitchFamily="34" charset="0"/>
              </a:rPr>
              <a:t>on the map.</a:t>
            </a:r>
            <a:endParaRPr lang="en-GB" dirty="0">
              <a:latin typeface="Arial Rounded MT Bold" panose="020F0704030504030204" pitchFamily="34" charset="0"/>
            </a:endParaRPr>
          </a:p>
        </p:txBody>
      </p:sp>
    </p:spTree>
    <p:extLst>
      <p:ext uri="{BB962C8B-B14F-4D97-AF65-F5344CB8AC3E}">
        <p14:creationId xmlns:p14="http://schemas.microsoft.com/office/powerpoint/2010/main" val="4170435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6167" y="2372658"/>
            <a:ext cx="595648" cy="713392"/>
          </a:xfrm>
          <a:prstGeom prst="rect">
            <a:avLst/>
          </a:prstGeom>
        </p:spPr>
      </p:pic>
      <p:sp>
        <p:nvSpPr>
          <p:cNvPr id="5" name="Rectangle 4"/>
          <p:cNvSpPr/>
          <p:nvPr/>
        </p:nvSpPr>
        <p:spPr>
          <a:xfrm>
            <a:off x="3898240" y="1776694"/>
            <a:ext cx="6556831" cy="3507812"/>
          </a:xfrm>
          <a:prstGeom prst="rect">
            <a:avLst/>
          </a:prstGeom>
          <a:solidFill>
            <a:schemeClr val="bg1">
              <a:lumMod val="85000"/>
              <a:alpha val="65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4436275" y="2653437"/>
            <a:ext cx="5480761" cy="1754326"/>
          </a:xfrm>
          <a:prstGeom prst="rect">
            <a:avLst/>
          </a:prstGeom>
          <a:noFill/>
        </p:spPr>
        <p:txBody>
          <a:bodyPr wrap="square" rtlCol="0">
            <a:spAutoFit/>
          </a:bodyPr>
          <a:lstStyle/>
          <a:p>
            <a:r>
              <a:rPr lang="en-GB" dirty="0" smtClean="0">
                <a:latin typeface="Arial Rounded MT Bold" panose="020F0704030504030204" pitchFamily="34" charset="0"/>
              </a:rPr>
              <a:t>A unique pin icon for the feature will be created.</a:t>
            </a:r>
          </a:p>
          <a:p>
            <a:endParaRPr lang="en-GB" dirty="0">
              <a:latin typeface="Arial Rounded MT Bold" panose="020F0704030504030204" pitchFamily="34" charset="0"/>
            </a:endParaRPr>
          </a:p>
          <a:p>
            <a:r>
              <a:rPr lang="en-GB" dirty="0" smtClean="0">
                <a:latin typeface="Arial Rounded MT Bold" panose="020F0704030504030204" pitchFamily="34" charset="0"/>
              </a:rPr>
              <a:t>Players will click on the pin to launch the start screen for the feature. This will provide a brief summary of the feature, as well as cost and potential reward.</a:t>
            </a:r>
            <a:endParaRPr lang="en-GB" dirty="0">
              <a:latin typeface="Arial Rounded MT Bold" panose="020F0704030504030204" pitchFamily="34" charset="0"/>
            </a:endParaRPr>
          </a:p>
        </p:txBody>
      </p:sp>
    </p:spTree>
    <p:extLst>
      <p:ext uri="{BB962C8B-B14F-4D97-AF65-F5344CB8AC3E}">
        <p14:creationId xmlns:p14="http://schemas.microsoft.com/office/powerpoint/2010/main" val="150842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2000" fill="hold"/>
                                        <p:tgtEl>
                                          <p:spTgt spid="3"/>
                                        </p:tgtEl>
                                      </p:cBhvr>
                                      <p:by x="125000" y="1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9566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592823" y="705178"/>
            <a:ext cx="11006355" cy="5447645"/>
          </a:xfrm>
          <a:prstGeom prst="rect">
            <a:avLst/>
          </a:prstGeom>
          <a:noFill/>
        </p:spPr>
        <p:txBody>
          <a:bodyPr wrap="square" rtlCol="0">
            <a:spAutoFit/>
          </a:bodyPr>
          <a:lstStyle/>
          <a:p>
            <a:pPr algn="just"/>
            <a:r>
              <a:rPr lang="en-GB" sz="3200" dirty="0" smtClean="0">
                <a:latin typeface="Arial Rounded MT Bold" panose="020F0704030504030204" pitchFamily="34" charset="0"/>
              </a:rPr>
              <a:t>COST</a:t>
            </a:r>
          </a:p>
          <a:p>
            <a:pPr algn="just"/>
            <a:endParaRPr lang="en-GB" sz="1400" dirty="0">
              <a:latin typeface="Arial Rounded MT Bold" panose="020F0704030504030204" pitchFamily="34" charset="0"/>
            </a:endParaRPr>
          </a:p>
          <a:p>
            <a:pPr algn="just"/>
            <a:r>
              <a:rPr lang="en-GB" sz="2800" dirty="0" smtClean="0">
                <a:latin typeface="Arial Rounded MT Bold" panose="020F0704030504030204" pitchFamily="34" charset="0"/>
              </a:rPr>
              <a:t>	</a:t>
            </a:r>
            <a:r>
              <a:rPr lang="en-GB" sz="2400" dirty="0" err="1" smtClean="0">
                <a:latin typeface="Arial Rounded MT Bold" panose="020F0704030504030204" pitchFamily="34" charset="0"/>
              </a:rPr>
              <a:t>PvP</a:t>
            </a:r>
            <a:r>
              <a:rPr lang="en-GB" sz="2400" dirty="0" smtClean="0">
                <a:latin typeface="Arial Rounded MT Bold" panose="020F0704030504030204" pitchFamily="34" charset="0"/>
              </a:rPr>
              <a:t> matches and missions cost tokens or charges whi</a:t>
            </a:r>
            <a:r>
              <a:rPr lang="en-GB" sz="2400" dirty="0" smtClean="0">
                <a:latin typeface="Arial Rounded MT Bold" panose="020F0704030504030204" pitchFamily="34" charset="0"/>
              </a:rPr>
              <a:t>ch are automatically restored over time, or can be refilled by trading cores. A similar system wouldn’t work for a feature that can only be participated in once per day. As such, a flat currency cost seems most viable with coins being a good candidate.</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The cost of participation should not be a barrier for entry, even for newer players, but should also be a currency sink over time, given the feature is available daily. Given a weakest exchange of 250000 coins per core, 10000 coins daily cost feels sensible for the Tactical Training feature, keeping it perfectly viable to participate daily while maintaining f2p, but encouraging core purchasing for depleted coins and cores.</a:t>
            </a:r>
            <a:endParaRPr lang="en-GB" sz="1100" dirty="0" smtClean="0">
              <a:latin typeface="Arial Rounded MT Bold" panose="020F0704030504030204" pitchFamily="34" charset="0"/>
            </a:endParaRPr>
          </a:p>
        </p:txBody>
      </p:sp>
    </p:spTree>
    <p:extLst>
      <p:ext uri="{BB962C8B-B14F-4D97-AF65-F5344CB8AC3E}">
        <p14:creationId xmlns:p14="http://schemas.microsoft.com/office/powerpoint/2010/main" val="1127562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p:cNvSpPr txBox="1"/>
          <p:nvPr/>
        </p:nvSpPr>
        <p:spPr>
          <a:xfrm>
            <a:off x="592823" y="774427"/>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REWARD</a:t>
            </a:r>
            <a:endParaRPr lang="en-GB" sz="3200" dirty="0">
              <a:latin typeface="Arial Rounded MT Bold" panose="020F0704030504030204" pitchFamily="34" charset="0"/>
            </a:endParaRPr>
          </a:p>
        </p:txBody>
      </p:sp>
      <p:sp>
        <p:nvSpPr>
          <p:cNvPr id="2" name="TextBox 1"/>
          <p:cNvSpPr txBox="1"/>
          <p:nvPr/>
        </p:nvSpPr>
        <p:spPr>
          <a:xfrm>
            <a:off x="581891" y="1102245"/>
            <a:ext cx="11028218" cy="4893647"/>
          </a:xfrm>
          <a:prstGeom prst="rect">
            <a:avLst/>
          </a:prstGeom>
          <a:noFill/>
        </p:spPr>
        <p:txBody>
          <a:bodyPr wrap="square" rtlCol="0">
            <a:spAutoFit/>
          </a:bodyPr>
          <a:lstStyle/>
          <a:p>
            <a:pPr algn="just"/>
            <a:r>
              <a:rPr lang="en-GB" sz="2400" dirty="0" smtClean="0">
                <a:latin typeface="Arial Rounded MT Bold" panose="020F0704030504030204" pitchFamily="34" charset="0"/>
              </a:rPr>
              <a:t>	</a:t>
            </a: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The </a:t>
            </a:r>
            <a:r>
              <a:rPr lang="en-GB" sz="2400" dirty="0">
                <a:latin typeface="Arial Rounded MT Bold" panose="020F0704030504030204" pitchFamily="34" charset="0"/>
              </a:rPr>
              <a:t>reward structure should be comparable but not favourable to league and arena </a:t>
            </a:r>
            <a:r>
              <a:rPr lang="en-GB" sz="2400" dirty="0" err="1">
                <a:latin typeface="Arial Rounded MT Bold" panose="020F0704030504030204" pitchFamily="34" charset="0"/>
              </a:rPr>
              <a:t>PvP</a:t>
            </a:r>
            <a:r>
              <a:rPr lang="en-GB" sz="2400" dirty="0">
                <a:latin typeface="Arial Rounded MT Bold" panose="020F0704030504030204" pitchFamily="34" charset="0"/>
              </a:rPr>
              <a:t>.</a:t>
            </a:r>
          </a:p>
          <a:p>
            <a:pPr algn="just"/>
            <a:endParaRPr lang="en-GB" sz="2400" dirty="0">
              <a:latin typeface="Arial Rounded MT Bold" panose="020F0704030504030204" pitchFamily="34" charset="0"/>
            </a:endParaRPr>
          </a:p>
          <a:p>
            <a:pPr algn="just"/>
            <a:r>
              <a:rPr lang="en-GB" sz="2400" dirty="0">
                <a:latin typeface="Arial Rounded MT Bold" panose="020F0704030504030204" pitchFamily="34" charset="0"/>
              </a:rPr>
              <a:t>	Arena rewards players with units, coins and cores, while league offers sacred shields. As coins are the base cost of participation, sacred shields and cores are the best suited reward.</a:t>
            </a:r>
          </a:p>
          <a:p>
            <a:pPr algn="just"/>
            <a:endParaRPr lang="en-GB" sz="2400" dirty="0">
              <a:latin typeface="Arial Rounded MT Bold" panose="020F0704030504030204" pitchFamily="34" charset="0"/>
            </a:endParaRPr>
          </a:p>
          <a:p>
            <a:pPr algn="just"/>
            <a:r>
              <a:rPr lang="en-GB" sz="2400" dirty="0">
                <a:latin typeface="Arial Rounded MT Bold" panose="020F0704030504030204" pitchFamily="34" charset="0"/>
              </a:rPr>
              <a:t>	In league </a:t>
            </a:r>
            <a:r>
              <a:rPr lang="en-GB" sz="2400" dirty="0" err="1">
                <a:latin typeface="Arial Rounded MT Bold" panose="020F0704030504030204" pitchFamily="34" charset="0"/>
              </a:rPr>
              <a:t>PvP</a:t>
            </a:r>
            <a:r>
              <a:rPr lang="en-GB" sz="2400" dirty="0">
                <a:latin typeface="Arial Rounded MT Bold" panose="020F0704030504030204" pitchFamily="34" charset="0"/>
              </a:rPr>
              <a:t>, 10 sacred shields are awarded for a loss and 30 for a win, which will set the base reward for this feature. Finishing in the middle bracket of a players league group rewards between 3000-4500 sacred shields. Therefore a weekly maximum of 3500 sacred shields through Tactical Training, with a much lower average is appropriate</a:t>
            </a:r>
            <a:r>
              <a:rPr lang="en-GB" sz="2400" dirty="0" smtClean="0">
                <a:latin typeface="Arial Rounded MT Bold" panose="020F0704030504030204" pitchFamily="34" charset="0"/>
              </a:rPr>
              <a:t>.</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400492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p:cNvSpPr txBox="1"/>
          <p:nvPr/>
        </p:nvSpPr>
        <p:spPr>
          <a:xfrm>
            <a:off x="592823" y="781956"/>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REWARD</a:t>
            </a:r>
            <a:endParaRPr lang="en-GB" sz="3200" dirty="0">
              <a:latin typeface="Arial Rounded MT Bold" panose="020F0704030504030204" pitchFamily="34" charset="0"/>
            </a:endParaRPr>
          </a:p>
        </p:txBody>
      </p:sp>
      <p:sp>
        <p:nvSpPr>
          <p:cNvPr id="2" name="TextBox 1"/>
          <p:cNvSpPr txBox="1"/>
          <p:nvPr/>
        </p:nvSpPr>
        <p:spPr>
          <a:xfrm>
            <a:off x="651164" y="1636202"/>
            <a:ext cx="10889672" cy="3585597"/>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2400" dirty="0">
                <a:latin typeface="Arial Rounded MT Bold" panose="020F0704030504030204" pitchFamily="34" charset="0"/>
              </a:rPr>
              <a:t>	In the "new features" forum </a:t>
            </a:r>
            <a:r>
              <a:rPr lang="en-GB" sz="2400" dirty="0">
                <a:latin typeface="Arial Rounded MT Bold" panose="020F0704030504030204" pitchFamily="34" charset="0"/>
                <a:hlinkClick r:id="rId3"/>
              </a:rPr>
              <a:t>thread</a:t>
            </a:r>
            <a:r>
              <a:rPr lang="en-GB" sz="2400" dirty="0">
                <a:latin typeface="Arial Rounded MT Bold" panose="020F0704030504030204" pitchFamily="34" charset="0"/>
              </a:rPr>
              <a:t> many players request additional ways to earn cores through regular gameplay. </a:t>
            </a:r>
          </a:p>
          <a:p>
            <a:pPr algn="just"/>
            <a:endParaRPr lang="en-GB" sz="2400" dirty="0">
              <a:latin typeface="Arial Rounded MT Bold" panose="020F0704030504030204" pitchFamily="34" charset="0"/>
            </a:endParaRPr>
          </a:p>
          <a:p>
            <a:pPr algn="just"/>
            <a:r>
              <a:rPr lang="en-GB" sz="2400" dirty="0">
                <a:latin typeface="Arial Rounded MT Bold" panose="020F0704030504030204" pitchFamily="34" charset="0"/>
              </a:rPr>
              <a:t>	Tactical Training would be a good opportunity for this. Arena offers 1 core for 3 trophies and 2 cores for 8 trophies, and as such I have suggested 1 core for 4 wins and 2 cores for 5 wins. Assuming a 50% chance of winning a match this equates to roughly a 22% chance of </a:t>
            </a:r>
            <a:r>
              <a:rPr lang="en-GB" sz="2400" dirty="0" smtClean="0">
                <a:latin typeface="Arial Rounded MT Bold" panose="020F0704030504030204" pitchFamily="34" charset="0"/>
              </a:rPr>
              <a:t>gaining </a:t>
            </a:r>
            <a:r>
              <a:rPr lang="en-GB" sz="2400" dirty="0">
                <a:latin typeface="Arial Rounded MT Bold" panose="020F0704030504030204" pitchFamily="34" charset="0"/>
              </a:rPr>
              <a:t>1 core per week and an 11% chance of 2 cores per week from Tactical Training</a:t>
            </a:r>
            <a:r>
              <a:rPr lang="en-GB" sz="2400" dirty="0" smtClean="0">
                <a:latin typeface="Arial Rounded MT Bold" panose="020F0704030504030204" pitchFamily="34" charset="0"/>
              </a:rPr>
              <a:t>.</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3624258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p:cNvSpPr txBox="1"/>
          <p:nvPr/>
        </p:nvSpPr>
        <p:spPr>
          <a:xfrm>
            <a:off x="592823" y="774427"/>
            <a:ext cx="11006355" cy="5309146"/>
          </a:xfrm>
          <a:prstGeom prst="rect">
            <a:avLst/>
          </a:prstGeom>
          <a:noFill/>
        </p:spPr>
        <p:txBody>
          <a:bodyPr wrap="square" rtlCol="0">
            <a:spAutoFit/>
          </a:bodyPr>
          <a:lstStyle/>
          <a:p>
            <a:pPr algn="just"/>
            <a:r>
              <a:rPr lang="en-GB" sz="3200" dirty="0" smtClean="0">
                <a:latin typeface="Arial Rounded MT Bold" panose="020F0704030504030204" pitchFamily="34" charset="0"/>
              </a:rPr>
              <a:t>REWARD SINK</a:t>
            </a:r>
            <a:endParaRPr lang="en-GB" sz="3200" dirty="0">
              <a:latin typeface="Arial Rounded MT Bold" panose="020F0704030504030204" pitchFamily="34" charset="0"/>
            </a:endParaRPr>
          </a:p>
          <a:p>
            <a:pPr algn="just"/>
            <a:endParaRPr lang="en-GB" sz="1100" dirty="0">
              <a:latin typeface="Arial Rounded MT Bold" panose="020F0704030504030204" pitchFamily="34" charset="0"/>
            </a:endParaRPr>
          </a:p>
          <a:p>
            <a:pPr algn="just"/>
            <a:r>
              <a:rPr lang="en-GB" sz="3200" dirty="0">
                <a:latin typeface="Arial Rounded MT Bold" panose="020F0704030504030204" pitchFamily="34" charset="0"/>
              </a:rPr>
              <a:t>	</a:t>
            </a:r>
            <a:r>
              <a:rPr lang="en-GB" sz="2400" dirty="0" smtClean="0">
                <a:latin typeface="Arial Rounded MT Bold" panose="020F0704030504030204" pitchFamily="34" charset="0"/>
              </a:rPr>
              <a:t>With an additional source of sacred shields and cores added to the game, it is worth looking at their sinks. </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Recruitment is a stable sink for cores, and the small inflation due to the Tactical Training feature should not disturb this. The inflation of sacred shields should also be small, but could however stand to be alleviated by making available additional units for purchase via sacred shields.</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A tangential feature, requested by the </a:t>
            </a:r>
            <a:r>
              <a:rPr lang="en-GB" sz="2400" dirty="0" smtClean="0">
                <a:latin typeface="Arial Rounded MT Bold" panose="020F0704030504030204" pitchFamily="34" charset="0"/>
                <a:hlinkClick r:id="rId3"/>
              </a:rPr>
              <a:t>community</a:t>
            </a:r>
            <a:r>
              <a:rPr lang="en-GB" sz="2400" dirty="0" smtClean="0">
                <a:latin typeface="Arial Rounded MT Bold" panose="020F0704030504030204" pitchFamily="34" charset="0"/>
              </a:rPr>
              <a:t>, is for captains to be customisable (through e.g. clothing, hats) which if developed could be purchasable for money or sacred shields.</a:t>
            </a:r>
          </a:p>
          <a:p>
            <a:pPr algn="just"/>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2871578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p:cNvSpPr txBox="1"/>
          <p:nvPr/>
        </p:nvSpPr>
        <p:spPr>
          <a:xfrm>
            <a:off x="592823" y="774427"/>
            <a:ext cx="11006355" cy="5309146"/>
          </a:xfrm>
          <a:prstGeom prst="rect">
            <a:avLst/>
          </a:prstGeom>
          <a:noFill/>
        </p:spPr>
        <p:txBody>
          <a:bodyPr wrap="square" rtlCol="0">
            <a:spAutoFit/>
          </a:bodyPr>
          <a:lstStyle/>
          <a:p>
            <a:pPr algn="just"/>
            <a:r>
              <a:rPr lang="en-GB" sz="3200" dirty="0" smtClean="0">
                <a:latin typeface="Arial Rounded MT Bold" panose="020F0704030504030204" pitchFamily="34" charset="0"/>
              </a:rPr>
              <a:t>SQUAD SELECTION</a:t>
            </a:r>
            <a:endParaRPr lang="en-GB" sz="3200" dirty="0">
              <a:latin typeface="Arial Rounded MT Bold" panose="020F0704030504030204" pitchFamily="34" charset="0"/>
            </a:endParaRPr>
          </a:p>
          <a:p>
            <a:pPr algn="just"/>
            <a:endParaRPr lang="en-GB" sz="1100" dirty="0">
              <a:latin typeface="Arial Rounded MT Bold" panose="020F0704030504030204" pitchFamily="34" charset="0"/>
            </a:endParaRPr>
          </a:p>
          <a:p>
            <a:pPr algn="just"/>
            <a:r>
              <a:rPr lang="en-GB" sz="3200" dirty="0">
                <a:latin typeface="Arial Rounded MT Bold" panose="020F0704030504030204" pitchFamily="34" charset="0"/>
              </a:rPr>
              <a:t>	</a:t>
            </a:r>
            <a:r>
              <a:rPr lang="en-GB" sz="2400" dirty="0" smtClean="0">
                <a:latin typeface="Arial Rounded MT Bold" panose="020F0704030504030204" pitchFamily="34" charset="0"/>
              </a:rPr>
              <a:t>Players that participate in the feature will be taken through the recruitment animation, where units are spawned into the courtyard for players to reveal. </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Players will be given a random selection of 20 units, from which they will be able to form their squad. The units should be max level, with max level unit skill.</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The companion spreadsheet offers a prototype of this system. It will generate a random selection of units from the restricted database that has been constructed, detailing their class, race, unit skill and stats.</a:t>
            </a:r>
          </a:p>
          <a:p>
            <a:pPr algn="just"/>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1808139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3000"/>
                            </p:stCondLst>
                            <p:childTnLst>
                              <p:par>
                                <p:cTn id="13" presetID="1" presetClass="entr" presetSubtype="0" fill="hold" grpId="0" nodeType="afterEffect">
                                  <p:stCondLst>
                                    <p:cond delay="100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100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tangle 9"/>
          <p:cNvSpPr/>
          <p:nvPr/>
        </p:nvSpPr>
        <p:spPr>
          <a:xfrm>
            <a:off x="1743696" y="1281684"/>
            <a:ext cx="6556831" cy="3507812"/>
          </a:xfrm>
          <a:prstGeom prst="rect">
            <a:avLst/>
          </a:prstGeom>
          <a:solidFill>
            <a:schemeClr val="bg1">
              <a:lumMod val="85000"/>
              <a:alpha val="65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2281731" y="1465930"/>
            <a:ext cx="5480761" cy="3139321"/>
          </a:xfrm>
          <a:prstGeom prst="rect">
            <a:avLst/>
          </a:prstGeom>
          <a:noFill/>
        </p:spPr>
        <p:txBody>
          <a:bodyPr wrap="square" rtlCol="0">
            <a:spAutoFit/>
          </a:bodyPr>
          <a:lstStyle/>
          <a:p>
            <a:pPr algn="just"/>
            <a:r>
              <a:rPr lang="en-GB" dirty="0" smtClean="0">
                <a:latin typeface="Arial Rounded MT Bold" panose="020F0704030504030204" pitchFamily="34" charset="0"/>
              </a:rPr>
              <a:t>After </a:t>
            </a:r>
            <a:r>
              <a:rPr lang="en-GB" dirty="0">
                <a:latin typeface="Arial Rounded MT Bold" panose="020F0704030504030204" pitchFamily="34" charset="0"/>
              </a:rPr>
              <a:t>the random selection of units has been revealed, players are taken to a squad selection screen where they can choose which units will make up their squad.</a:t>
            </a:r>
          </a:p>
          <a:p>
            <a:pPr algn="just"/>
            <a:endParaRPr lang="en-GB" dirty="0">
              <a:latin typeface="Arial Rounded MT Bold" panose="020F0704030504030204" pitchFamily="34" charset="0"/>
            </a:endParaRPr>
          </a:p>
          <a:p>
            <a:pPr algn="just"/>
            <a:r>
              <a:rPr lang="en-GB" dirty="0" smtClean="0">
                <a:latin typeface="Arial Rounded MT Bold" panose="020F0704030504030204" pitchFamily="34" charset="0"/>
              </a:rPr>
              <a:t>The </a:t>
            </a:r>
            <a:r>
              <a:rPr lang="en-GB" dirty="0">
                <a:latin typeface="Arial Rounded MT Bold" panose="020F0704030504030204" pitchFamily="34" charset="0"/>
              </a:rPr>
              <a:t>recruit banner has been replaced with a new button, “Ready!” Hitting this button will bring up a confirmation window, reminding players that they are about to enter combat, and are able to change their squad after a battle</a:t>
            </a:r>
            <a:r>
              <a:rPr lang="en-GB" dirty="0" smtClean="0">
                <a:latin typeface="Arial Rounded MT Bold" panose="020F0704030504030204" pitchFamily="34" charset="0"/>
              </a:rPr>
              <a:t>.</a:t>
            </a:r>
            <a:endParaRPr lang="en-GB" dirty="0">
              <a:latin typeface="Arial Rounded MT Bold" panose="020F0704030504030204" pitchFamily="34" charset="0"/>
            </a:endParaRPr>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526" y="1024890"/>
            <a:ext cx="8805498" cy="5125967"/>
          </a:xfrm>
          <a:prstGeom prst="rect">
            <a:avLst/>
          </a:prstGeom>
        </p:spPr>
      </p:pic>
    </p:spTree>
    <p:extLst>
      <p:ext uri="{BB962C8B-B14F-4D97-AF65-F5344CB8AC3E}">
        <p14:creationId xmlns:p14="http://schemas.microsoft.com/office/powerpoint/2010/main" val="50394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0" y="0"/>
            <a:ext cx="12192000" cy="6858000"/>
          </a:xfrm>
          <a:prstGeom prst="rect">
            <a:avLst/>
          </a:prstGeom>
          <a:blipFill dpi="0" rotWithShape="1">
            <a:blip r:embed="rId2">
              <a:alphaModFix amt="19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Subtitle 2"/>
          <p:cNvSpPr>
            <a:spLocks noGrp="1"/>
          </p:cNvSpPr>
          <p:nvPr>
            <p:ph type="subTitle" idx="1"/>
          </p:nvPr>
        </p:nvSpPr>
        <p:spPr/>
        <p:txBody>
          <a:bodyPr/>
          <a:lstStyle/>
          <a:p>
            <a:r>
              <a:rPr lang="en-GB" dirty="0" smtClean="0"/>
              <a:t>Additional Daily Feature</a:t>
            </a:r>
            <a:endParaRPr lang="en-GB"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1487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592823" y="1759312"/>
            <a:ext cx="11006355" cy="3339376"/>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3200" dirty="0">
                <a:latin typeface="Arial Rounded MT Bold" panose="020F0704030504030204" pitchFamily="34" charset="0"/>
              </a:rPr>
              <a:t>	</a:t>
            </a:r>
            <a:r>
              <a:rPr lang="en-GB" sz="2400" dirty="0">
                <a:latin typeface="Arial Rounded MT Bold" panose="020F0704030504030204" pitchFamily="34" charset="0"/>
              </a:rPr>
              <a:t>There are a few possible ways a matchmaking system might work; a suggested way would be to utilize a priority matchmaking </a:t>
            </a:r>
            <a:r>
              <a:rPr lang="en-GB" sz="2400" dirty="0" smtClean="0">
                <a:latin typeface="Arial Rounded MT Bold" panose="020F0704030504030204" pitchFamily="34" charset="0"/>
              </a:rPr>
              <a:t>system.</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A simple </a:t>
            </a:r>
            <a:r>
              <a:rPr lang="en-GB" sz="2400" dirty="0">
                <a:latin typeface="Arial Rounded MT Bold" panose="020F0704030504030204" pitchFamily="34" charset="0"/>
              </a:rPr>
              <a:t>version </a:t>
            </a:r>
            <a:r>
              <a:rPr lang="en-GB" sz="2400" dirty="0" smtClean="0">
                <a:latin typeface="Arial Rounded MT Bold" panose="020F0704030504030204" pitchFamily="34" charset="0"/>
              </a:rPr>
              <a:t>would </a:t>
            </a:r>
            <a:r>
              <a:rPr lang="en-GB" sz="2400" dirty="0">
                <a:latin typeface="Arial Rounded MT Bold" panose="020F0704030504030204" pitchFamily="34" charset="0"/>
              </a:rPr>
              <a:t>try and match opponents with less than 3 wins together, and opponents with more than 3 wins together, relaxing the priority when there is a small player base. If there is also a bias towards matching people with for 4 wins against people with 3 wins, this in turn will reduce the total number of people achieving 5 wins. </a:t>
            </a:r>
          </a:p>
        </p:txBody>
      </p:sp>
      <p:sp>
        <p:nvSpPr>
          <p:cNvPr id="7" name="TextBox 6"/>
          <p:cNvSpPr txBox="1"/>
          <p:nvPr/>
        </p:nvSpPr>
        <p:spPr>
          <a:xfrm>
            <a:off x="592823" y="781956"/>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MATCHMAKING</a:t>
            </a:r>
            <a:endParaRPr lang="en-GB" sz="3200" dirty="0">
              <a:latin typeface="Arial Rounded MT Bold" panose="020F0704030504030204" pitchFamily="34" charset="0"/>
            </a:endParaRPr>
          </a:p>
        </p:txBody>
      </p:sp>
    </p:spTree>
    <p:extLst>
      <p:ext uri="{BB962C8B-B14F-4D97-AF65-F5344CB8AC3E}">
        <p14:creationId xmlns:p14="http://schemas.microsoft.com/office/powerpoint/2010/main" val="2375165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592823" y="774427"/>
            <a:ext cx="11006355" cy="6047809"/>
          </a:xfrm>
          <a:prstGeom prst="rect">
            <a:avLst/>
          </a:prstGeom>
          <a:noFill/>
        </p:spPr>
        <p:txBody>
          <a:bodyPr wrap="square" rtlCol="0">
            <a:spAutoFit/>
          </a:bodyPr>
          <a:lstStyle/>
          <a:p>
            <a:pPr algn="just"/>
            <a:r>
              <a:rPr lang="en-GB" sz="3200" dirty="0" smtClean="0">
                <a:latin typeface="Arial Rounded MT Bold" panose="020F0704030504030204" pitchFamily="34" charset="0"/>
              </a:rPr>
              <a:t>COMBAT FLOW</a:t>
            </a:r>
            <a:endParaRPr lang="en-GB" sz="3200" dirty="0">
              <a:latin typeface="Arial Rounded MT Bold" panose="020F0704030504030204" pitchFamily="34" charset="0"/>
            </a:endParaRPr>
          </a:p>
          <a:p>
            <a:pPr algn="just"/>
            <a:endParaRPr lang="en-GB" sz="1100" dirty="0">
              <a:latin typeface="Arial Rounded MT Bold" panose="020F0704030504030204" pitchFamily="34" charset="0"/>
            </a:endParaRPr>
          </a:p>
          <a:p>
            <a:pPr algn="just"/>
            <a:r>
              <a:rPr lang="en-GB" sz="3200" dirty="0">
                <a:latin typeface="Arial Rounded MT Bold" panose="020F0704030504030204" pitchFamily="34" charset="0"/>
              </a:rPr>
              <a:t>	</a:t>
            </a:r>
            <a:r>
              <a:rPr lang="en-GB" sz="2400" dirty="0" smtClean="0">
                <a:latin typeface="Arial Rounded MT Bold" panose="020F0704030504030204" pitchFamily="34" charset="0"/>
              </a:rPr>
              <a:t>Combat will take place on a standard battleground with no buffs or lane blockers, like normal </a:t>
            </a:r>
            <a:r>
              <a:rPr lang="en-GB" sz="2400" dirty="0" err="1" smtClean="0">
                <a:latin typeface="Arial Rounded MT Bold" panose="020F0704030504030204" pitchFamily="34" charset="0"/>
              </a:rPr>
              <a:t>PvP</a:t>
            </a:r>
            <a:r>
              <a:rPr lang="en-GB" sz="2400" dirty="0" smtClean="0">
                <a:latin typeface="Arial Rounded MT Bold" panose="020F0704030504030204" pitchFamily="34" charset="0"/>
              </a:rPr>
              <a:t> matches.</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If the player is victorious in their match their reward will be displayed as the match ends. Tapping to continue will bring up a  new dialogue window.</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This window will allow players to return to squad selection to alter their squad, or proceed to the next battle. Closing the window allows players to exit the feature. If they return within the same day they will go back to the squad selection screen and continue where they left off.</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a:t>
            </a:r>
          </a:p>
          <a:p>
            <a:pPr algn="just"/>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3878927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8802" y="1029707"/>
            <a:ext cx="8797222" cy="5121150"/>
          </a:xfrm>
          <a:prstGeom prst="rect">
            <a:avLst/>
          </a:prstGeom>
        </p:spPr>
      </p:pic>
    </p:spTree>
    <p:extLst>
      <p:ext uri="{BB962C8B-B14F-4D97-AF65-F5344CB8AC3E}">
        <p14:creationId xmlns:p14="http://schemas.microsoft.com/office/powerpoint/2010/main" val="1493127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592823" y="774427"/>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COMBAT FLOW</a:t>
            </a:r>
            <a:endParaRPr lang="en-GB" sz="3200" dirty="0">
              <a:latin typeface="Arial Rounded MT Bold" panose="020F0704030504030204" pitchFamily="34" charset="0"/>
            </a:endParaRPr>
          </a:p>
        </p:txBody>
      </p:sp>
      <p:sp>
        <p:nvSpPr>
          <p:cNvPr id="9" name="TextBox 8"/>
          <p:cNvSpPr txBox="1"/>
          <p:nvPr/>
        </p:nvSpPr>
        <p:spPr>
          <a:xfrm>
            <a:off x="651164" y="2744197"/>
            <a:ext cx="10889672" cy="1369606"/>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If a player wins 5 matches, a congratulatory dialogue window will appear with no further options. Closing the window will exit out of the feature and return the player to the main game screen.</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6706591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8802" y="1029708"/>
            <a:ext cx="8797222" cy="5121149"/>
          </a:xfrm>
          <a:prstGeom prst="rect">
            <a:avLst/>
          </a:prstGeom>
        </p:spPr>
      </p:pic>
    </p:spTree>
    <p:extLst>
      <p:ext uri="{BB962C8B-B14F-4D97-AF65-F5344CB8AC3E}">
        <p14:creationId xmlns:p14="http://schemas.microsoft.com/office/powerpoint/2010/main" val="6606193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651164" y="2190200"/>
            <a:ext cx="10889672" cy="2477601"/>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If a player wins 5 matches in a row for the first time they will unlock an achievement:</a:t>
            </a:r>
            <a:endParaRPr lang="en-GB" sz="2400" dirty="0">
              <a:latin typeface="Arial Rounded MT Bold" panose="020F0704030504030204" pitchFamily="34" charset="0"/>
            </a:endParaRPr>
          </a:p>
          <a:p>
            <a:pPr algn="just"/>
            <a:endParaRPr lang="en-GB" sz="2400" dirty="0">
              <a:latin typeface="Arial Rounded MT Bold" panose="020F0704030504030204" pitchFamily="34" charset="0"/>
            </a:endParaRP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Tactical Master – Win 5 matches in a row in Tactical Training</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5000 XP</a:t>
            </a:r>
            <a:endParaRPr lang="en-GB" sz="2400" dirty="0">
              <a:latin typeface="Arial Rounded MT Bold" panose="020F0704030504030204" pitchFamily="34" charset="0"/>
            </a:endParaRPr>
          </a:p>
        </p:txBody>
      </p:sp>
      <p:sp>
        <p:nvSpPr>
          <p:cNvPr id="7" name="TextBox 6"/>
          <p:cNvSpPr txBox="1"/>
          <p:nvPr/>
        </p:nvSpPr>
        <p:spPr>
          <a:xfrm>
            <a:off x="592823" y="774427"/>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ACHIEVEMENT</a:t>
            </a:r>
            <a:endParaRPr lang="en-GB" sz="3200" dirty="0">
              <a:latin typeface="Arial Rounded MT Bold" panose="020F0704030504030204" pitchFamily="34" charset="0"/>
            </a:endParaRPr>
          </a:p>
        </p:txBody>
      </p:sp>
    </p:spTree>
    <p:extLst>
      <p:ext uri="{BB962C8B-B14F-4D97-AF65-F5344CB8AC3E}">
        <p14:creationId xmlns:p14="http://schemas.microsoft.com/office/powerpoint/2010/main" val="3756805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592823" y="774427"/>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COMBAT FLOW</a:t>
            </a:r>
            <a:endParaRPr lang="en-GB" sz="3200" dirty="0">
              <a:latin typeface="Arial Rounded MT Bold" panose="020F0704030504030204" pitchFamily="34" charset="0"/>
            </a:endParaRPr>
          </a:p>
        </p:txBody>
      </p:sp>
      <p:sp>
        <p:nvSpPr>
          <p:cNvPr id="9" name="TextBox 8"/>
          <p:cNvSpPr txBox="1"/>
          <p:nvPr/>
        </p:nvSpPr>
        <p:spPr>
          <a:xfrm>
            <a:off x="651164" y="2744197"/>
            <a:ext cx="10889672" cy="1369606"/>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If a player is defeated a dialogue window with no further options will appear with a standard message. Closing the window will exit out of the feature and return the player to the main game screen.</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16762171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8802" y="1029708"/>
            <a:ext cx="8797222" cy="5121150"/>
          </a:xfrm>
          <a:prstGeom prst="rect">
            <a:avLst/>
          </a:prstGeom>
        </p:spPr>
      </p:pic>
    </p:spTree>
    <p:extLst>
      <p:ext uri="{BB962C8B-B14F-4D97-AF65-F5344CB8AC3E}">
        <p14:creationId xmlns:p14="http://schemas.microsoft.com/office/powerpoint/2010/main" val="3068874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592823" y="774427"/>
            <a:ext cx="11006355"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COMBAT FLOW</a:t>
            </a:r>
            <a:endParaRPr lang="en-GB" sz="3200" dirty="0">
              <a:latin typeface="Arial Rounded MT Bold" panose="020F0704030504030204" pitchFamily="34" charset="0"/>
            </a:endParaRPr>
          </a:p>
        </p:txBody>
      </p:sp>
      <p:sp>
        <p:nvSpPr>
          <p:cNvPr id="9" name="TextBox 8"/>
          <p:cNvSpPr txBox="1"/>
          <p:nvPr/>
        </p:nvSpPr>
        <p:spPr>
          <a:xfrm>
            <a:off x="651164" y="2744197"/>
            <a:ext cx="10889672" cy="1369606"/>
          </a:xfrm>
          <a:prstGeom prst="rect">
            <a:avLst/>
          </a:prstGeom>
          <a:noFill/>
        </p:spPr>
        <p:txBody>
          <a:bodyPr wrap="square" rtlCol="0">
            <a:spAutoFit/>
          </a:bodyPr>
          <a:lstStyle/>
          <a:p>
            <a:pPr algn="just"/>
            <a:endParaRPr lang="en-GB" sz="1100" dirty="0">
              <a:latin typeface="Arial Rounded MT Bold" panose="020F0704030504030204" pitchFamily="34" charset="0"/>
            </a:endParaRP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When the player has either won 5 matches or been defeated, the feature will appear locked to the player in the game menu, and will display the time remaining until the feature is available again.</a:t>
            </a:r>
            <a:endParaRPr lang="en-GB" sz="2400" dirty="0">
              <a:latin typeface="Arial Rounded MT Bold" panose="020F070403050403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6357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14328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3862277" y="3136613"/>
            <a:ext cx="4467446"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FEATURE OVERVIEW</a:t>
            </a:r>
            <a:endParaRPr lang="en-GB" sz="3200" dirty="0">
              <a:latin typeface="Arial Rounded MT Bold" panose="020F0704030504030204" pitchFamily="34" charset="0"/>
            </a:endParaRPr>
          </a:p>
        </p:txBody>
      </p:sp>
    </p:spTree>
    <p:extLst>
      <p:ext uri="{BB962C8B-B14F-4D97-AF65-F5344CB8AC3E}">
        <p14:creationId xmlns:p14="http://schemas.microsoft.com/office/powerpoint/2010/main" val="723630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GB"/>
          </a:p>
        </p:txBody>
      </p:sp>
      <p:sp>
        <p:nvSpPr>
          <p:cNvPr id="3" name="Subtitle 2"/>
          <p:cNvSpPr>
            <a:spLocks noGrp="1"/>
          </p:cNvSpPr>
          <p:nvPr>
            <p:ph type="subTitle" idx="1"/>
          </p:nvPr>
        </p:nvSpPr>
        <p:spPr/>
        <p:txBody>
          <a:bodyPr/>
          <a:lstStyle/>
          <a:p>
            <a:endParaRPr lang="en-GB"/>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
        <p:nvSpPr>
          <p:cNvPr id="5" name="TextBox 4"/>
          <p:cNvSpPr txBox="1"/>
          <p:nvPr/>
        </p:nvSpPr>
        <p:spPr>
          <a:xfrm>
            <a:off x="4497571" y="3602038"/>
            <a:ext cx="3476847" cy="954107"/>
          </a:xfrm>
          <a:prstGeom prst="rect">
            <a:avLst/>
          </a:prstGeom>
          <a:noFill/>
        </p:spPr>
        <p:txBody>
          <a:bodyPr wrap="square" rtlCol="0">
            <a:spAutoFit/>
          </a:bodyPr>
          <a:lstStyle/>
          <a:p>
            <a:pPr algn="ctr"/>
            <a:r>
              <a:rPr lang="en-GB" sz="2800" b="1" dirty="0" smtClean="0">
                <a:effectLst>
                  <a:glow rad="241300">
                    <a:schemeClr val="bg1">
                      <a:lumMod val="95000"/>
                    </a:schemeClr>
                  </a:glow>
                </a:effectLst>
                <a:latin typeface="Arial Rounded MT Bold" panose="020F0704030504030204" pitchFamily="34" charset="0"/>
              </a:rPr>
              <a:t>Daily Bonus Feature Design</a:t>
            </a:r>
            <a:endParaRPr lang="en-GB" sz="2800" b="1" dirty="0">
              <a:effectLst>
                <a:glow rad="241300">
                  <a:schemeClr val="bg1">
                    <a:lumMod val="95000"/>
                  </a:schemeClr>
                </a:glow>
              </a:effectLst>
              <a:latin typeface="Arial Rounded MT Bold" panose="020F0704030504030204" pitchFamily="34" charset="0"/>
            </a:endParaRPr>
          </a:p>
        </p:txBody>
      </p:sp>
      <p:sp>
        <p:nvSpPr>
          <p:cNvPr id="6" name="Rectangle 5"/>
          <p:cNvSpPr/>
          <p:nvPr/>
        </p:nvSpPr>
        <p:spPr>
          <a:xfrm>
            <a:off x="0" y="0"/>
            <a:ext cx="12192000" cy="68580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41932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1369417" y="1443841"/>
            <a:ext cx="9453166" cy="3970318"/>
          </a:xfrm>
          <a:prstGeom prst="rect">
            <a:avLst/>
          </a:prstGeom>
          <a:noFill/>
        </p:spPr>
        <p:txBody>
          <a:bodyPr wrap="square" rtlCol="0">
            <a:spAutoFit/>
          </a:bodyPr>
          <a:lstStyle/>
          <a:p>
            <a:pPr algn="just"/>
            <a:r>
              <a:rPr lang="en-GB" sz="2800" dirty="0">
                <a:latin typeface="Arial Rounded MT Bold" panose="020F0704030504030204" pitchFamily="34" charset="0"/>
              </a:rPr>
              <a:t>The Tactical Training Feature is a new </a:t>
            </a:r>
            <a:r>
              <a:rPr lang="en-GB" sz="2800" dirty="0" err="1">
                <a:latin typeface="Arial Rounded MT Bold" panose="020F0704030504030204" pitchFamily="34" charset="0"/>
              </a:rPr>
              <a:t>PvP</a:t>
            </a:r>
            <a:r>
              <a:rPr lang="en-GB" sz="2800" dirty="0">
                <a:latin typeface="Arial Rounded MT Bold" panose="020F0704030504030204" pitchFamily="34" charset="0"/>
              </a:rPr>
              <a:t> mode for the game that players can participate in once per day. Players will be assigned a random selection of units that they can use to make a squad, challenge other players and win rewards. </a:t>
            </a:r>
            <a:endParaRPr lang="en-GB" sz="2800" dirty="0" smtClean="0">
              <a:latin typeface="Arial Rounded MT Bold" panose="020F0704030504030204" pitchFamily="34" charset="0"/>
            </a:endParaRPr>
          </a:p>
          <a:p>
            <a:pPr algn="just"/>
            <a:endParaRPr lang="en-GB" sz="2800" dirty="0">
              <a:latin typeface="Arial Rounded MT Bold" panose="020F0704030504030204" pitchFamily="34" charset="0"/>
            </a:endParaRPr>
          </a:p>
          <a:p>
            <a:pPr algn="just"/>
            <a:r>
              <a:rPr lang="en-GB" sz="2800" dirty="0" smtClean="0">
                <a:latin typeface="Arial Rounded MT Bold" panose="020F0704030504030204" pitchFamily="34" charset="0"/>
              </a:rPr>
              <a:t>If </a:t>
            </a:r>
            <a:r>
              <a:rPr lang="en-GB" sz="2800" dirty="0">
                <a:latin typeface="Arial Rounded MT Bold" panose="020F0704030504030204" pitchFamily="34" charset="0"/>
              </a:rPr>
              <a:t>a player loses a battle, or wins 5 battles, their participation for the day is over, and they no longer have access to the squad they created. </a:t>
            </a:r>
            <a:endParaRPr lang="en-GB" sz="2800" dirty="0">
              <a:latin typeface="Arial Rounded MT Bold" panose="020F0704030504030204" pitchFamily="34" charset="0"/>
            </a:endParaRPr>
          </a:p>
        </p:txBody>
      </p:sp>
    </p:spTree>
    <p:extLst>
      <p:ext uri="{BB962C8B-B14F-4D97-AF65-F5344CB8AC3E}">
        <p14:creationId xmlns:p14="http://schemas.microsoft.com/office/powerpoint/2010/main" val="2888397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753140" y="1659285"/>
            <a:ext cx="10685721" cy="3539430"/>
          </a:xfrm>
          <a:prstGeom prst="rect">
            <a:avLst/>
          </a:prstGeom>
          <a:noFill/>
        </p:spPr>
        <p:txBody>
          <a:bodyPr wrap="square" rtlCol="0">
            <a:spAutoFit/>
          </a:bodyPr>
          <a:lstStyle/>
          <a:p>
            <a:pPr algn="just"/>
            <a:r>
              <a:rPr lang="en-GB" sz="2800" dirty="0" smtClean="0">
                <a:latin typeface="Arial Rounded MT Bold" panose="020F0704030504030204" pitchFamily="34" charset="0"/>
              </a:rPr>
              <a:t>The purpose of the Tactical Training daily feature is for players to try and build novel and creative squads out of a random set of powerful units, in a self contained environment where there is no penalty for "incorrect" choices.</a:t>
            </a:r>
          </a:p>
          <a:p>
            <a:pPr algn="just"/>
            <a:endParaRPr lang="en-GB" sz="2800" dirty="0" smtClean="0">
              <a:latin typeface="Arial Rounded MT Bold" panose="020F0704030504030204" pitchFamily="34" charset="0"/>
            </a:endParaRPr>
          </a:p>
          <a:p>
            <a:pPr algn="just"/>
            <a:r>
              <a:rPr lang="en-GB" sz="2800" dirty="0" smtClean="0">
                <a:latin typeface="Arial Rounded MT Bold" panose="020F0704030504030204" pitchFamily="34" charset="0"/>
              </a:rPr>
              <a:t>This system has advantages for new and veteran players alike..</a:t>
            </a:r>
            <a:endParaRPr lang="en-GB" sz="2800" dirty="0">
              <a:latin typeface="Arial Rounded MT Bold" panose="020F0704030504030204" pitchFamily="34" charset="0"/>
            </a:endParaRPr>
          </a:p>
        </p:txBody>
      </p:sp>
    </p:spTree>
    <p:extLst>
      <p:ext uri="{BB962C8B-B14F-4D97-AF65-F5344CB8AC3E}">
        <p14:creationId xmlns:p14="http://schemas.microsoft.com/office/powerpoint/2010/main" val="2943564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753140" y="1289953"/>
            <a:ext cx="10685721" cy="4278094"/>
          </a:xfrm>
          <a:prstGeom prst="rect">
            <a:avLst/>
          </a:prstGeom>
          <a:noFill/>
        </p:spPr>
        <p:txBody>
          <a:bodyPr wrap="square" rtlCol="0">
            <a:spAutoFit/>
          </a:bodyPr>
          <a:lstStyle/>
          <a:p>
            <a:pPr algn="just"/>
            <a:r>
              <a:rPr lang="en-GB" sz="3200" dirty="0" smtClean="0">
                <a:latin typeface="Arial Rounded MT Bold" panose="020F0704030504030204" pitchFamily="34" charset="0"/>
              </a:rPr>
              <a:t>For </a:t>
            </a:r>
            <a:r>
              <a:rPr lang="en-GB" sz="3200" dirty="0" smtClean="0">
                <a:latin typeface="Arial Rounded MT Bold" panose="020F0704030504030204" pitchFamily="34" charset="0"/>
              </a:rPr>
              <a:t>top level </a:t>
            </a:r>
            <a:r>
              <a:rPr lang="en-GB" sz="3200" dirty="0" smtClean="0">
                <a:latin typeface="Arial Rounded MT Bold" panose="020F0704030504030204" pitchFamily="34" charset="0"/>
              </a:rPr>
              <a:t>players</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Experimenting with unit </a:t>
            </a:r>
            <a:r>
              <a:rPr lang="en-GB" sz="2400" dirty="0" smtClean="0">
                <a:latin typeface="Arial Rounded MT Bold" panose="020F0704030504030204" pitchFamily="34" charset="0"/>
              </a:rPr>
              <a:t>synergy</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Challenging their ability to discover potential squad builds</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Using newly discovered squad </a:t>
            </a:r>
            <a:r>
              <a:rPr lang="en-GB" sz="2400" dirty="0" smtClean="0">
                <a:latin typeface="Arial Rounded MT Bold" panose="020F0704030504030204" pitchFamily="34" charset="0"/>
              </a:rPr>
              <a:t>builds </a:t>
            </a:r>
            <a:r>
              <a:rPr lang="en-GB" sz="2400" dirty="0" smtClean="0">
                <a:latin typeface="Arial Rounded MT Bold" panose="020F0704030504030204" pitchFamily="34" charset="0"/>
              </a:rPr>
              <a:t>to push the meta in </a:t>
            </a:r>
            <a:r>
              <a:rPr lang="en-GB" sz="2400" dirty="0" smtClean="0">
                <a:latin typeface="Arial Rounded MT Bold" panose="020F0704030504030204" pitchFamily="34" charset="0"/>
              </a:rPr>
              <a:t>	league </a:t>
            </a:r>
            <a:r>
              <a:rPr lang="en-GB" sz="2400" dirty="0" smtClean="0">
                <a:latin typeface="Arial Rounded MT Bold" panose="020F0704030504030204" pitchFamily="34" charset="0"/>
              </a:rPr>
              <a:t>and </a:t>
            </a:r>
            <a:r>
              <a:rPr lang="en-GB" sz="2400" dirty="0" smtClean="0">
                <a:latin typeface="Arial Rounded MT Bold" panose="020F0704030504030204" pitchFamily="34" charset="0"/>
              </a:rPr>
              <a:t>arena</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Creates a top level </a:t>
            </a:r>
            <a:r>
              <a:rPr lang="en-GB" sz="2400" dirty="0" smtClean="0">
                <a:latin typeface="Arial Rounded MT Bold" panose="020F0704030504030204" pitchFamily="34" charset="0"/>
              </a:rPr>
              <a:t>gameplay challenge </a:t>
            </a:r>
            <a:r>
              <a:rPr lang="en-GB" sz="2400" dirty="0" smtClean="0">
                <a:latin typeface="Arial Rounded MT Bold" panose="020F0704030504030204" pitchFamily="34" charset="0"/>
              </a:rPr>
              <a:t>that exists outside of </a:t>
            </a:r>
            <a:r>
              <a:rPr lang="en-GB" sz="2400" dirty="0" smtClean="0">
                <a:latin typeface="Arial Rounded MT Bold" panose="020F0704030504030204" pitchFamily="34" charset="0"/>
              </a:rPr>
              <a:t>	the meta</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1258740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753140" y="1474619"/>
            <a:ext cx="10685721" cy="3908762"/>
          </a:xfrm>
          <a:prstGeom prst="rect">
            <a:avLst/>
          </a:prstGeom>
          <a:noFill/>
        </p:spPr>
        <p:txBody>
          <a:bodyPr wrap="square" rtlCol="0">
            <a:spAutoFit/>
          </a:bodyPr>
          <a:lstStyle/>
          <a:p>
            <a:pPr algn="just"/>
            <a:r>
              <a:rPr lang="en-GB" sz="3200" dirty="0" smtClean="0">
                <a:latin typeface="Arial Rounded MT Bold" panose="020F0704030504030204" pitchFamily="34" charset="0"/>
              </a:rPr>
              <a:t>For </a:t>
            </a:r>
            <a:r>
              <a:rPr lang="en-GB" sz="3200" dirty="0" smtClean="0">
                <a:latin typeface="Arial Rounded MT Bold" panose="020F0704030504030204" pitchFamily="34" charset="0"/>
              </a:rPr>
              <a:t>mid level </a:t>
            </a:r>
            <a:r>
              <a:rPr lang="en-GB" sz="3200" dirty="0" smtClean="0">
                <a:latin typeface="Arial Rounded MT Bold" panose="020F0704030504030204" pitchFamily="34" charset="0"/>
              </a:rPr>
              <a:t>players</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An additional way to earn </a:t>
            </a:r>
            <a:r>
              <a:rPr lang="en-GB" sz="2400" dirty="0" smtClean="0">
                <a:latin typeface="Arial Rounded MT Bold" panose="020F0704030504030204" pitchFamily="34" charset="0"/>
              </a:rPr>
              <a:t>currency </a:t>
            </a:r>
            <a:endParaRPr lang="en-GB" sz="2400" dirty="0" smtClean="0">
              <a:latin typeface="Arial Rounded MT Bold" panose="020F0704030504030204" pitchFamily="34" charset="0"/>
            </a:endParaRP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An exposure to new units they may then chase</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An exposure to max level/promoted units they may already own,</a:t>
            </a:r>
          </a:p>
          <a:p>
            <a:pPr algn="just"/>
            <a:r>
              <a:rPr lang="en-GB" sz="2400" dirty="0">
                <a:latin typeface="Arial Rounded MT Bold" panose="020F0704030504030204" pitchFamily="34" charset="0"/>
              </a:rPr>
              <a:t>	</a:t>
            </a:r>
            <a:r>
              <a:rPr lang="en-GB" sz="2400" dirty="0" smtClean="0">
                <a:latin typeface="Arial Rounded MT Bold" panose="020F0704030504030204" pitchFamily="34" charset="0"/>
              </a:rPr>
              <a:t>encouraging investment into levelling </a:t>
            </a:r>
          </a:p>
          <a:p>
            <a:pPr algn="just"/>
            <a:endParaRPr lang="en-GB" sz="2400" dirty="0">
              <a:latin typeface="Arial Rounded MT Bold" panose="020F0704030504030204" pitchFamily="34" charset="0"/>
            </a:endParaRPr>
          </a:p>
          <a:p>
            <a:pPr algn="just"/>
            <a:r>
              <a:rPr lang="en-GB" sz="2400" dirty="0" smtClean="0">
                <a:latin typeface="Arial Rounded MT Bold" panose="020F0704030504030204" pitchFamily="34" charset="0"/>
              </a:rPr>
              <a:t>	- A taste of competitive squad building of top level play</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1500714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753140" y="1474619"/>
            <a:ext cx="10685721" cy="3908762"/>
          </a:xfrm>
          <a:prstGeom prst="rect">
            <a:avLst/>
          </a:prstGeom>
          <a:noFill/>
        </p:spPr>
        <p:txBody>
          <a:bodyPr wrap="square" rtlCol="0">
            <a:spAutoFit/>
          </a:bodyPr>
          <a:lstStyle/>
          <a:p>
            <a:pPr algn="just"/>
            <a:r>
              <a:rPr lang="en-GB" sz="3200" dirty="0" smtClean="0">
                <a:latin typeface="Arial Rounded MT Bold" panose="020F0704030504030204" pitchFamily="34" charset="0"/>
              </a:rPr>
              <a:t>For </a:t>
            </a:r>
            <a:r>
              <a:rPr lang="en-GB" sz="3200" dirty="0" smtClean="0">
                <a:latin typeface="Arial Rounded MT Bold" panose="020F0704030504030204" pitchFamily="34" charset="0"/>
              </a:rPr>
              <a:t>newer </a:t>
            </a:r>
            <a:r>
              <a:rPr lang="en-GB" sz="3200" dirty="0" smtClean="0">
                <a:latin typeface="Arial Rounded MT Bold" panose="020F0704030504030204" pitchFamily="34" charset="0"/>
              </a:rPr>
              <a:t>players</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Able to see </a:t>
            </a:r>
            <a:r>
              <a:rPr lang="en-GB" sz="2400" dirty="0" smtClean="0">
                <a:latin typeface="Arial Rounded MT Bold" panose="020F0704030504030204" pitchFamily="34" charset="0"/>
              </a:rPr>
              <a:t>and experience a wide variet</a:t>
            </a:r>
            <a:r>
              <a:rPr lang="en-GB" sz="2400" dirty="0" smtClean="0">
                <a:latin typeface="Arial Rounded MT Bold" panose="020F0704030504030204" pitchFamily="34" charset="0"/>
              </a:rPr>
              <a:t>y of units</a:t>
            </a:r>
          </a:p>
          <a:p>
            <a:pPr algn="just"/>
            <a:endParaRPr lang="en-GB" sz="2400" dirty="0">
              <a:latin typeface="Arial Rounded MT Bold" panose="020F0704030504030204" pitchFamily="34" charset="0"/>
            </a:endParaRPr>
          </a:p>
          <a:p>
            <a:pPr algn="just"/>
            <a:r>
              <a:rPr lang="en-GB" sz="2400" dirty="0">
                <a:latin typeface="Arial Rounded MT Bold" panose="020F0704030504030204" pitchFamily="34" charset="0"/>
              </a:rPr>
              <a:t>	- Opportunity to learn origin of units they like (e.g. </a:t>
            </a:r>
            <a:r>
              <a:rPr lang="en-GB" sz="2400" dirty="0" smtClean="0">
                <a:latin typeface="Arial Rounded MT Bold" panose="020F0704030504030204" pitchFamily="34" charset="0"/>
              </a:rPr>
              <a:t>	</a:t>
            </a:r>
            <a:r>
              <a:rPr lang="en-GB" sz="2400" dirty="0" err="1" smtClean="0">
                <a:latin typeface="Arial Rounded MT Bold" panose="020F0704030504030204" pitchFamily="34" charset="0"/>
              </a:rPr>
              <a:t>purchaseable</a:t>
            </a:r>
            <a:r>
              <a:rPr lang="en-GB" sz="2400" dirty="0" smtClean="0">
                <a:latin typeface="Arial Rounded MT Bold" panose="020F0704030504030204" pitchFamily="34" charset="0"/>
              </a:rPr>
              <a:t>/</a:t>
            </a:r>
            <a:r>
              <a:rPr lang="en-GB" sz="2400" dirty="0" err="1" smtClean="0">
                <a:latin typeface="Arial Rounded MT Bold" panose="020F0704030504030204" pitchFamily="34" charset="0"/>
              </a:rPr>
              <a:t>recruitable</a:t>
            </a:r>
            <a:r>
              <a:rPr lang="en-GB" sz="2400" dirty="0">
                <a:latin typeface="Arial Rounded MT Bold" panose="020F0704030504030204" pitchFamily="34" charset="0"/>
              </a:rPr>
              <a:t>)</a:t>
            </a:r>
            <a:endParaRPr lang="en-GB" sz="2400" dirty="0" smtClean="0">
              <a:latin typeface="Arial Rounded MT Bold" panose="020F0704030504030204" pitchFamily="34" charset="0"/>
            </a:endParaRP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smtClean="0">
                <a:latin typeface="Arial Rounded MT Bold" panose="020F0704030504030204" pitchFamily="34" charset="0"/>
              </a:rPr>
              <a:t>- </a:t>
            </a:r>
            <a:r>
              <a:rPr lang="en-GB" sz="2400" dirty="0" smtClean="0">
                <a:latin typeface="Arial Rounded MT Bold" panose="020F0704030504030204" pitchFamily="34" charset="0"/>
              </a:rPr>
              <a:t>Able to have a feel for high level </a:t>
            </a:r>
            <a:r>
              <a:rPr lang="en-GB" sz="2400" dirty="0" smtClean="0">
                <a:latin typeface="Arial Rounded MT Bold" panose="020F0704030504030204" pitchFamily="34" charset="0"/>
              </a:rPr>
              <a:t>units</a:t>
            </a:r>
          </a:p>
          <a:p>
            <a:pPr algn="just"/>
            <a:endParaRPr lang="en-GB" sz="2400" dirty="0" smtClean="0">
              <a:latin typeface="Arial Rounded MT Bold" panose="020F0704030504030204" pitchFamily="34" charset="0"/>
            </a:endParaRPr>
          </a:p>
          <a:p>
            <a:pPr algn="just"/>
            <a:r>
              <a:rPr lang="en-GB" sz="2400" dirty="0" smtClean="0">
                <a:latin typeface="Arial Rounded MT Bold" panose="020F0704030504030204" pitchFamily="34" charset="0"/>
              </a:rPr>
              <a:t>	</a:t>
            </a:r>
            <a:r>
              <a:rPr lang="en-GB" sz="2400" dirty="0">
                <a:latin typeface="Arial Rounded MT Bold" panose="020F0704030504030204" pitchFamily="34" charset="0"/>
              </a:rPr>
              <a:t>- Opportunity to try </a:t>
            </a:r>
            <a:r>
              <a:rPr lang="en-GB" sz="2400" dirty="0" err="1">
                <a:latin typeface="Arial Rounded MT Bold" panose="020F0704030504030204" pitchFamily="34" charset="0"/>
              </a:rPr>
              <a:t>PvP</a:t>
            </a:r>
            <a:r>
              <a:rPr lang="en-GB" sz="2400" dirty="0">
                <a:latin typeface="Arial Rounded MT Bold" panose="020F0704030504030204" pitchFamily="34" charset="0"/>
              </a:rPr>
              <a:t> with a sense of "even playing field"</a:t>
            </a:r>
            <a:endParaRPr lang="en-GB" sz="2400" dirty="0">
              <a:latin typeface="Arial Rounded MT Bold" panose="020F0704030504030204" pitchFamily="34" charset="0"/>
            </a:endParaRPr>
          </a:p>
        </p:txBody>
      </p:sp>
    </p:spTree>
    <p:extLst>
      <p:ext uri="{BB962C8B-B14F-4D97-AF65-F5344CB8AC3E}">
        <p14:creationId xmlns:p14="http://schemas.microsoft.com/office/powerpoint/2010/main" val="1596683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Rectangle 8"/>
          <p:cNvSpPr/>
          <p:nvPr/>
        </p:nvSpPr>
        <p:spPr>
          <a:xfrm>
            <a:off x="359400" y="360000"/>
            <a:ext cx="11473200" cy="6138000"/>
          </a:xfrm>
          <a:prstGeom prst="rect">
            <a:avLst/>
          </a:prstGeom>
          <a:solidFill>
            <a:schemeClr val="bg1">
              <a:lumMod val="85000"/>
              <a:alpha val="40000"/>
            </a:schemeClr>
          </a:solidFill>
          <a:ln>
            <a:no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4340742" y="3136612"/>
            <a:ext cx="3510516" cy="584775"/>
          </a:xfrm>
          <a:prstGeom prst="rect">
            <a:avLst/>
          </a:prstGeom>
          <a:noFill/>
        </p:spPr>
        <p:txBody>
          <a:bodyPr wrap="square" rtlCol="0">
            <a:spAutoFit/>
          </a:bodyPr>
          <a:lstStyle/>
          <a:p>
            <a:pPr algn="just"/>
            <a:r>
              <a:rPr lang="en-GB" sz="3200" dirty="0" smtClean="0">
                <a:latin typeface="Arial Rounded MT Bold" panose="020F0704030504030204" pitchFamily="34" charset="0"/>
              </a:rPr>
              <a:t>FEATURE FLOW</a:t>
            </a:r>
            <a:endParaRPr lang="en-GB" sz="3200" dirty="0">
              <a:latin typeface="Arial Rounded MT Bold" panose="020F0704030504030204" pitchFamily="34" charset="0"/>
            </a:endParaRPr>
          </a:p>
        </p:txBody>
      </p:sp>
    </p:spTree>
    <p:extLst>
      <p:ext uri="{BB962C8B-B14F-4D97-AF65-F5344CB8AC3E}">
        <p14:creationId xmlns:p14="http://schemas.microsoft.com/office/powerpoint/2010/main" val="26907078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7419</TotalTime>
  <Words>343</Words>
  <Application>Microsoft Office PowerPoint</Application>
  <PresentationFormat>Widescreen</PresentationFormat>
  <Paragraphs>109</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gianni howard-hole</dc:creator>
  <cp:lastModifiedBy>gianni howard-hole</cp:lastModifiedBy>
  <cp:revision>71</cp:revision>
  <dcterms:created xsi:type="dcterms:W3CDTF">2016-01-26T13:18:20Z</dcterms:created>
  <dcterms:modified xsi:type="dcterms:W3CDTF">2016-01-31T20:38:38Z</dcterms:modified>
</cp:coreProperties>
</file>

<file path=docProps/thumbnail.jpeg>
</file>